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EBF9AAD-7F47-408A-BF50-CDB5F3EDF334}">
  <a:tblStyle styleId="{2EBF9AAD-7F47-408A-BF50-CDB5F3EDF3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slide" Target="slides/slide18.xml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09d65c4f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009d65c4f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09d65c4f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009d65c4f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09d65c4f1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09d65c4f1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09d65c4f1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09d65c4f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09d65c4f1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09d65c4f1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09d65c4f1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09d65c4f1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09d65c4f1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009d65c4f1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009d65c4f1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009d65c4f1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009d65c4f1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009d65c4f1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09d65c4f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09d65c4f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f9b3495c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f9b3495c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09d65c4f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009d65c4f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009d65c4f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009d65c4f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009d65c4f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009d65c4f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009d65c4f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009d65c4f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09d65c4f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009d65c4f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09d65c4f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09d65c4f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w3schools.com/colors/colors_hex.asp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500"/>
              <a:t>Year 10</a:t>
            </a:r>
            <a:endParaRPr sz="85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Creating web pages using HTML, </a:t>
            </a:r>
            <a:r>
              <a:rPr lang="en-GB">
                <a:solidFill>
                  <a:schemeClr val="dk1"/>
                </a:solidFill>
              </a:rPr>
              <a:t>CSS</a:t>
            </a:r>
            <a:r>
              <a:rPr lang="en-GB">
                <a:solidFill>
                  <a:schemeClr val="dk1"/>
                </a:solidFill>
              </a:rPr>
              <a:t> and JS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End of section q</a:t>
            </a:r>
            <a:r>
              <a:rPr lang="en-GB"/>
              <a:t>uestions</a:t>
            </a:r>
            <a:endParaRPr/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311700" y="1695500"/>
            <a:ext cx="85206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What are the functions of the following HTML tags?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>
                <a:solidFill>
                  <a:schemeClr val="dk1"/>
                </a:solidFill>
              </a:rPr>
              <a:t>&lt;html&gt;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>
                <a:solidFill>
                  <a:schemeClr val="dk1"/>
                </a:solidFill>
              </a:rPr>
              <a:t>&lt;head&gt;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>
                <a:solidFill>
                  <a:schemeClr val="dk1"/>
                </a:solidFill>
              </a:rPr>
              <a:t>&lt;body&gt;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-GB">
                <a:solidFill>
                  <a:schemeClr val="dk1"/>
                </a:solidFill>
              </a:rPr>
              <a:t>&lt;p&gt;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CSS?</a:t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695500"/>
            <a:ext cx="85206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Cascading Style Sheets (CSS) are used to alter the appearance everything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Tags on a page can share (inherit) their appearance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-GB">
                <a:solidFill>
                  <a:schemeClr val="dk1"/>
                </a:solidFill>
              </a:rPr>
              <a:t>Tags can also have a </a:t>
            </a:r>
            <a:r>
              <a:rPr lang="en-GB">
                <a:solidFill>
                  <a:schemeClr val="dk1"/>
                </a:solidFill>
              </a:rPr>
              <a:t>unique</a:t>
            </a:r>
            <a:r>
              <a:rPr lang="en-GB">
                <a:solidFill>
                  <a:schemeClr val="dk1"/>
                </a:solidFill>
              </a:rPr>
              <a:t> </a:t>
            </a:r>
            <a:r>
              <a:rPr lang="en-GB">
                <a:solidFill>
                  <a:schemeClr val="dk1"/>
                </a:solidFill>
              </a:rPr>
              <a:t>appearance if necessary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-GB">
                <a:solidFill>
                  <a:schemeClr val="dk1"/>
                </a:solidFill>
              </a:rPr>
              <a:t>Tags can be styled in three ways: Inline, </a:t>
            </a:r>
            <a:r>
              <a:rPr b="1" lang="en-GB">
                <a:solidFill>
                  <a:schemeClr val="dk1"/>
                </a:solidFill>
              </a:rPr>
              <a:t>Internal,</a:t>
            </a:r>
            <a:r>
              <a:rPr lang="en-GB">
                <a:solidFill>
                  <a:schemeClr val="dk1"/>
                </a:solidFill>
              </a:rPr>
              <a:t> External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-GB">
                <a:solidFill>
                  <a:schemeClr val="dk1"/>
                </a:solidFill>
              </a:rPr>
              <a:t>CSS saves a lot of work!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Internal CSS</a:t>
            </a:r>
            <a:endParaRPr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227300"/>
            <a:ext cx="4260300" cy="39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-GB">
                <a:solidFill>
                  <a:schemeClr val="dk1"/>
                </a:solidFill>
              </a:rPr>
              <a:t>Contained within </a:t>
            </a:r>
            <a:r>
              <a:rPr b="1" i="1" lang="en-GB">
                <a:solidFill>
                  <a:schemeClr val="dk1"/>
                </a:solidFill>
              </a:rPr>
              <a:t>&lt;style&gt;&lt;/style&gt;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-GB">
                <a:solidFill>
                  <a:schemeClr val="dk1"/>
                </a:solidFill>
              </a:rPr>
              <a:t>Rule consists of a </a:t>
            </a:r>
            <a:r>
              <a:rPr b="1" i="1" lang="en-GB">
                <a:solidFill>
                  <a:schemeClr val="dk1"/>
                </a:solidFill>
              </a:rPr>
              <a:t>selector</a:t>
            </a:r>
            <a:r>
              <a:rPr lang="en-GB">
                <a:solidFill>
                  <a:schemeClr val="dk1"/>
                </a:solidFill>
              </a:rPr>
              <a:t> and a </a:t>
            </a:r>
            <a:r>
              <a:rPr b="1" i="1" lang="en-GB">
                <a:solidFill>
                  <a:schemeClr val="dk1"/>
                </a:solidFill>
              </a:rPr>
              <a:t>declaration </a:t>
            </a:r>
            <a:r>
              <a:rPr lang="en-GB">
                <a:solidFill>
                  <a:schemeClr val="dk1"/>
                </a:solidFill>
              </a:rPr>
              <a:t>contained within </a:t>
            </a:r>
            <a:r>
              <a:rPr b="1" i="1" lang="en-GB">
                <a:solidFill>
                  <a:schemeClr val="dk1"/>
                </a:solidFill>
              </a:rPr>
              <a:t>{}</a:t>
            </a:r>
            <a:endParaRPr b="1" i="1"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b="1" i="1" lang="en-GB">
                <a:solidFill>
                  <a:schemeClr val="dk1"/>
                </a:solidFill>
              </a:rPr>
              <a:t>Selectors</a:t>
            </a:r>
            <a:r>
              <a:rPr lang="en-GB">
                <a:solidFill>
                  <a:schemeClr val="dk1"/>
                </a:solidFill>
              </a:rPr>
              <a:t> are used to find the HTML elements you want to style by </a:t>
            </a:r>
            <a:r>
              <a:rPr b="1" i="1" lang="en-GB">
                <a:solidFill>
                  <a:schemeClr val="dk1"/>
                </a:solidFill>
              </a:rPr>
              <a:t>element, class or id</a:t>
            </a:r>
            <a:endParaRPr b="1" i="1">
              <a:solidFill>
                <a:schemeClr val="dk1"/>
              </a:solidFill>
            </a:endParaRPr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3250" y="188275"/>
            <a:ext cx="4267201" cy="37208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24"/>
          <p:cNvCxnSpPr/>
          <p:nvPr/>
        </p:nvCxnSpPr>
        <p:spPr>
          <a:xfrm flipH="1" rot="10800000">
            <a:off x="4764175" y="3367575"/>
            <a:ext cx="1004100" cy="1104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24"/>
          <p:cNvCxnSpPr/>
          <p:nvPr/>
        </p:nvCxnSpPr>
        <p:spPr>
          <a:xfrm rot="10800000">
            <a:off x="6352150" y="3371400"/>
            <a:ext cx="1260900" cy="937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Google Shape;131;p24"/>
          <p:cNvSpPr txBox="1"/>
          <p:nvPr/>
        </p:nvSpPr>
        <p:spPr>
          <a:xfrm>
            <a:off x="4239750" y="4472175"/>
            <a:ext cx="110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00">
                <a:solidFill>
                  <a:srgbClr val="FF0000"/>
                </a:solidFill>
              </a:rPr>
              <a:t>Property</a:t>
            </a:r>
            <a:endParaRPr b="1" i="1" sz="1600">
              <a:solidFill>
                <a:srgbClr val="FF0000"/>
              </a:solidFill>
            </a:endParaRPr>
          </a:p>
        </p:txBody>
      </p:sp>
      <p:sp>
        <p:nvSpPr>
          <p:cNvPr id="132" name="Google Shape;132;p24"/>
          <p:cNvSpPr txBox="1"/>
          <p:nvPr/>
        </p:nvSpPr>
        <p:spPr>
          <a:xfrm>
            <a:off x="7073675" y="4280600"/>
            <a:ext cx="110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00">
                <a:solidFill>
                  <a:srgbClr val="FF0000"/>
                </a:solidFill>
              </a:rPr>
              <a:t>Value</a:t>
            </a:r>
            <a:endParaRPr b="1" i="1" sz="1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Additional</a:t>
            </a:r>
            <a:r>
              <a:rPr lang="en-GB"/>
              <a:t> HTML tags</a:t>
            </a:r>
            <a:endParaRPr/>
          </a:p>
        </p:txBody>
      </p:sp>
      <p:graphicFrame>
        <p:nvGraphicFramePr>
          <p:cNvPr id="138" name="Google Shape;138;p25"/>
          <p:cNvGraphicFramePr/>
          <p:nvPr/>
        </p:nvGraphicFramePr>
        <p:xfrm>
          <a:off x="952500" y="10901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{2EBF9AAD-7F47-408A-BF50-CDB5F3EDF334}</a:tableStyleId>
              </a:tblPr>
              <a:tblGrid>
                <a:gridCol w="1800875"/>
                <a:gridCol w="5438125"/>
              </a:tblGrid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&lt;div&gt;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Defines separate areas in a page that can be named and styled differently using CSS.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9" name="Google Shape;139;p25"/>
          <p:cNvSpPr txBox="1"/>
          <p:nvPr>
            <p:ph type="title"/>
          </p:nvPr>
        </p:nvSpPr>
        <p:spPr>
          <a:xfrm>
            <a:off x="408325" y="2360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Important</a:t>
            </a:r>
            <a:r>
              <a:rPr lang="en-GB"/>
              <a:t> HTML attributes</a:t>
            </a:r>
            <a:endParaRPr/>
          </a:p>
        </p:txBody>
      </p:sp>
      <p:graphicFrame>
        <p:nvGraphicFramePr>
          <p:cNvPr id="140" name="Google Shape;140;p25"/>
          <p:cNvGraphicFramePr/>
          <p:nvPr/>
        </p:nvGraphicFramePr>
        <p:xfrm>
          <a:off x="1049125" y="304999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{2EBF9AAD-7F47-408A-BF50-CDB5F3EDF334}</a:tableStyleId>
              </a:tblPr>
              <a:tblGrid>
                <a:gridCol w="1800875"/>
                <a:gridCol w="5438125"/>
              </a:tblGrid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class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/>
                        <a:t>The HTML </a:t>
                      </a:r>
                      <a:r>
                        <a:rPr b="1" i="1" lang="en-GB"/>
                        <a:t>class</a:t>
                      </a:r>
                      <a:r>
                        <a:rPr lang="en-GB"/>
                        <a:t> attribute is used to specify a class for an HTML element.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Multiple HTML elements can share the same class.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id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The HTML </a:t>
                      </a:r>
                      <a:r>
                        <a:rPr b="1" i="1" lang="en-GB"/>
                        <a:t>id</a:t>
                      </a:r>
                      <a:r>
                        <a:rPr lang="en-GB"/>
                        <a:t> attribute is used to specify a </a:t>
                      </a:r>
                      <a:r>
                        <a:rPr b="1" i="1" lang="en-GB"/>
                        <a:t>unique id</a:t>
                      </a:r>
                      <a:r>
                        <a:rPr lang="en-GB"/>
                        <a:t> for an HTML element.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Important CSS Declarations</a:t>
            </a:r>
            <a:endParaRPr/>
          </a:p>
        </p:txBody>
      </p:sp>
      <p:graphicFrame>
        <p:nvGraphicFramePr>
          <p:cNvPr id="146" name="Google Shape;146;p26"/>
          <p:cNvGraphicFramePr/>
          <p:nvPr/>
        </p:nvGraphicFramePr>
        <p:xfrm>
          <a:off x="952500" y="10901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{2EBF9AAD-7F47-408A-BF50-CDB5F3EDF334}</a:tableStyleId>
              </a:tblPr>
              <a:tblGrid>
                <a:gridCol w="1800875"/>
                <a:gridCol w="5438125"/>
              </a:tblGrid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background-color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Colours are specified using 140 predefined names or RGB values in hex.   </a:t>
                      </a:r>
                      <a:r>
                        <a:rPr lang="en-GB" u="sng">
                          <a:solidFill>
                            <a:schemeClr val="hlink"/>
                          </a:solidFill>
                          <a:hlinkClick r:id="rId3"/>
                        </a:rPr>
                        <a:t>https://www.w3schools.com/colors/colors_hex.asp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6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font-family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U</a:t>
                      </a:r>
                      <a:r>
                        <a:rPr lang="en-GB"/>
                        <a:t>se the </a:t>
                      </a:r>
                      <a:r>
                        <a:rPr b="1" i="1" lang="en-GB"/>
                        <a:t>font-family</a:t>
                      </a:r>
                      <a:r>
                        <a:rPr lang="en-GB"/>
                        <a:t> property to specify the font of a text including a fallback option.   Eg. Verdana, Arial, sans-serif;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6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font-size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The </a:t>
                      </a:r>
                      <a:r>
                        <a:rPr b="1" i="1" lang="en-GB"/>
                        <a:t>font-size</a:t>
                      </a:r>
                      <a:r>
                        <a:rPr lang="en-GB"/>
                        <a:t> property sets the size of the text in either pixels (20px) or points (16pt).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6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position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The </a:t>
                      </a:r>
                      <a:r>
                        <a:rPr b="1" i="1" lang="en-GB"/>
                        <a:t>position</a:t>
                      </a:r>
                      <a:r>
                        <a:rPr lang="en-GB"/>
                        <a:t> property specifies the type of positioning method used for the element. Eg. static, relative, fixed, absolute.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/>
                        <a:t>float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The </a:t>
                      </a:r>
                      <a:r>
                        <a:rPr b="1" i="1" lang="en-GB"/>
                        <a:t>float</a:t>
                      </a:r>
                      <a:r>
                        <a:rPr lang="en-GB"/>
                        <a:t> property is used for positioning and formatting content Eg. An image floating on the left of text within a div element.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top, left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/>
                        <a:t>t</a:t>
                      </a:r>
                      <a:r>
                        <a:rPr b="1" i="1" lang="en-GB"/>
                        <a:t>op</a:t>
                      </a:r>
                      <a:r>
                        <a:rPr lang="en-GB"/>
                        <a:t> &amp; </a:t>
                      </a:r>
                      <a:r>
                        <a:rPr b="1" i="1" lang="en-GB"/>
                        <a:t>left</a:t>
                      </a:r>
                      <a:r>
                        <a:rPr lang="en-GB"/>
                        <a:t> properties are used to set the edge of the element.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width, height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/>
                        <a:t>height</a:t>
                      </a:r>
                      <a:r>
                        <a:rPr lang="en-GB"/>
                        <a:t> &amp; </a:t>
                      </a:r>
                      <a:r>
                        <a:rPr b="1" i="1" lang="en-GB"/>
                        <a:t>width</a:t>
                      </a:r>
                      <a:r>
                        <a:rPr lang="en-GB"/>
                        <a:t> properties are used to set the size of an element.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ctrTitle"/>
          </p:nvPr>
        </p:nvSpPr>
        <p:spPr>
          <a:xfrm>
            <a:off x="311700" y="744575"/>
            <a:ext cx="8520600" cy="120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500"/>
              <a:t>Activity 2</a:t>
            </a:r>
            <a:endParaRPr sz="8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994"/>
              <a:t>20</a:t>
            </a:r>
            <a:r>
              <a:rPr b="1" i="1" lang="en-GB" sz="1994"/>
              <a:t> minutes</a:t>
            </a:r>
            <a:endParaRPr b="1" i="1" sz="1994"/>
          </a:p>
        </p:txBody>
      </p:sp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311700" y="2019475"/>
            <a:ext cx="8520600" cy="31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Add the f</a:t>
            </a:r>
            <a:r>
              <a:rPr lang="en-GB" sz="2400">
                <a:solidFill>
                  <a:schemeClr val="dk1"/>
                </a:solidFill>
              </a:rPr>
              <a:t>ollowing to your page: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>
                <a:solidFill>
                  <a:schemeClr val="dk1"/>
                </a:solidFill>
              </a:rPr>
              <a:t>Set the background colour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>
                <a:solidFill>
                  <a:schemeClr val="dk1"/>
                </a:solidFill>
              </a:rPr>
              <a:t>Position your title, paragraph(s) and photo on the right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>
                <a:solidFill>
                  <a:schemeClr val="dk1"/>
                </a:solidFill>
              </a:rPr>
              <a:t>Add the road to the scene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>
                <a:solidFill>
                  <a:schemeClr val="dk1"/>
                </a:solidFill>
              </a:rPr>
              <a:t>Add the zebra crossing to the road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Insert your HTML code into Microsoft Teams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Activity 2 - Review</a:t>
            </a:r>
            <a:endParaRPr/>
          </a:p>
        </p:txBody>
      </p:sp>
      <p:pic>
        <p:nvPicPr>
          <p:cNvPr id="158" name="Google Shape;1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725" y="1246325"/>
            <a:ext cx="8059075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Activity 2 - Review</a:t>
            </a:r>
            <a:endParaRPr/>
          </a:p>
        </p:txBody>
      </p:sp>
      <p:pic>
        <p:nvPicPr>
          <p:cNvPr id="164" name="Google Shape;164;p29"/>
          <p:cNvPicPr preferRelativeResize="0"/>
          <p:nvPr/>
        </p:nvPicPr>
        <p:blipFill rotWithShape="1">
          <a:blip r:embed="rId3">
            <a:alphaModFix/>
          </a:blip>
          <a:srcRect b="0" l="0" r="15533" t="0"/>
          <a:stretch/>
        </p:blipFill>
        <p:spPr>
          <a:xfrm>
            <a:off x="107775" y="2571750"/>
            <a:ext cx="5035725" cy="2456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2067" y="54525"/>
            <a:ext cx="3642833" cy="497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 Lesson - Adding Dynamic Styling using CSS</a:t>
            </a:r>
            <a:endParaRPr/>
          </a:p>
        </p:txBody>
      </p:sp>
      <p:pic>
        <p:nvPicPr>
          <p:cNvPr id="171" name="Google Shape;171;p30"/>
          <p:cNvPicPr preferRelativeResize="0"/>
          <p:nvPr/>
        </p:nvPicPr>
        <p:blipFill rotWithShape="1">
          <a:blip r:embed="rId3">
            <a:alphaModFix/>
          </a:blip>
          <a:srcRect b="20115" l="0" r="0" t="0"/>
          <a:stretch/>
        </p:blipFill>
        <p:spPr>
          <a:xfrm>
            <a:off x="1400238" y="1194725"/>
            <a:ext cx="6343526" cy="38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Series of Six Lessons</a:t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1252950" y="1472750"/>
            <a:ext cx="1907900" cy="1305400"/>
          </a:xfrm>
          <a:prstGeom prst="flowChartProcess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Part 1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00"/>
              <a:t>HTML Basics</a:t>
            </a:r>
            <a:endParaRPr b="1" i="1" sz="1600"/>
          </a:p>
        </p:txBody>
      </p:sp>
      <p:sp>
        <p:nvSpPr>
          <p:cNvPr id="62" name="Google Shape;62;p14"/>
          <p:cNvSpPr/>
          <p:nvPr/>
        </p:nvSpPr>
        <p:spPr>
          <a:xfrm>
            <a:off x="3618050" y="1472750"/>
            <a:ext cx="1907900" cy="13054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Part 2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00"/>
              <a:t>Adding Dynamic Styling (CSS)</a:t>
            </a:r>
            <a:endParaRPr b="1" i="1" sz="1600"/>
          </a:p>
        </p:txBody>
      </p:sp>
      <p:sp>
        <p:nvSpPr>
          <p:cNvPr id="63" name="Google Shape;63;p14"/>
          <p:cNvSpPr/>
          <p:nvPr/>
        </p:nvSpPr>
        <p:spPr>
          <a:xfrm>
            <a:off x="5983150" y="1472750"/>
            <a:ext cx="1907900" cy="13054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Part 3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00"/>
              <a:t>Introducing Javascript (JS)</a:t>
            </a:r>
            <a:endParaRPr b="1" i="1" sz="1600"/>
          </a:p>
        </p:txBody>
      </p:sp>
      <p:sp>
        <p:nvSpPr>
          <p:cNvPr id="64" name="Google Shape;64;p14"/>
          <p:cNvSpPr/>
          <p:nvPr/>
        </p:nvSpPr>
        <p:spPr>
          <a:xfrm>
            <a:off x="1252950" y="3131375"/>
            <a:ext cx="1907900" cy="13054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Part 4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00"/>
              <a:t>Dynamic Page Content</a:t>
            </a:r>
            <a:endParaRPr b="1" i="1" sz="1600"/>
          </a:p>
        </p:txBody>
      </p:sp>
      <p:sp>
        <p:nvSpPr>
          <p:cNvPr id="65" name="Google Shape;65;p14"/>
          <p:cNvSpPr/>
          <p:nvPr/>
        </p:nvSpPr>
        <p:spPr>
          <a:xfrm>
            <a:off x="3618050" y="3131375"/>
            <a:ext cx="1907900" cy="13054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Part 5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00"/>
              <a:t>Adding User Interaction</a:t>
            </a:r>
            <a:endParaRPr b="1" i="1" sz="1600"/>
          </a:p>
        </p:txBody>
      </p:sp>
      <p:sp>
        <p:nvSpPr>
          <p:cNvPr id="66" name="Google Shape;66;p14"/>
          <p:cNvSpPr/>
          <p:nvPr/>
        </p:nvSpPr>
        <p:spPr>
          <a:xfrm>
            <a:off x="5983150" y="3131375"/>
            <a:ext cx="1907900" cy="1305400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Part 6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00"/>
              <a:t>Finish Up,</a:t>
            </a:r>
            <a:endParaRPr b="1" i="1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00"/>
              <a:t>Write Up</a:t>
            </a:r>
            <a:endParaRPr b="1" i="1"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Today’s Lesson Objectives - HTML Basics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695500"/>
            <a:ext cx="85206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You will learn about: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How to correctly create web pages using 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How to start formatting your content with CSS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695500"/>
            <a:ext cx="85206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D</a:t>
            </a:r>
            <a:r>
              <a:rPr lang="en-GB">
                <a:solidFill>
                  <a:schemeClr val="dk1"/>
                </a:solidFill>
              </a:rPr>
              <a:t>esign of web pages plays an important role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Well-designed pages often attract more visitors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It must be easy to use, quick to download, and to user requests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A web page </a:t>
            </a:r>
            <a:r>
              <a:rPr lang="en-GB">
                <a:solidFill>
                  <a:schemeClr val="dk1"/>
                </a:solidFill>
              </a:rPr>
              <a:t>should</a:t>
            </a:r>
            <a:r>
              <a:rPr lang="en-GB">
                <a:solidFill>
                  <a:schemeClr val="dk1"/>
                </a:solidFill>
              </a:rPr>
              <a:t> be accessible by all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HTML?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695500"/>
            <a:ext cx="85206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H</a:t>
            </a:r>
            <a:r>
              <a:rPr lang="en-GB">
                <a:solidFill>
                  <a:schemeClr val="dk1"/>
                </a:solidFill>
              </a:rPr>
              <a:t>TML is the standard markup language for creating web pages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HTML structures and presents content using tags and attributes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i="1" lang="en-GB">
                <a:solidFill>
                  <a:schemeClr val="dk1"/>
                </a:solidFill>
              </a:rPr>
              <a:t>Tags</a:t>
            </a:r>
            <a:r>
              <a:rPr lang="en-GB">
                <a:solidFill>
                  <a:schemeClr val="dk1"/>
                </a:solidFill>
              </a:rPr>
              <a:t> start with &lt;tagname&gt; and </a:t>
            </a:r>
            <a:r>
              <a:rPr i="1" lang="en-GB">
                <a:solidFill>
                  <a:schemeClr val="dk1"/>
                </a:solidFill>
              </a:rPr>
              <a:t>(usually)</a:t>
            </a:r>
            <a:r>
              <a:rPr lang="en-GB">
                <a:solidFill>
                  <a:schemeClr val="dk1"/>
                </a:solidFill>
              </a:rPr>
              <a:t> end with &lt;/tagname&gt;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i="1" lang="en-GB">
                <a:solidFill>
                  <a:schemeClr val="dk1"/>
                </a:solidFill>
              </a:rPr>
              <a:t>Attributes</a:t>
            </a:r>
            <a:r>
              <a:rPr lang="en-GB">
                <a:solidFill>
                  <a:schemeClr val="dk1"/>
                </a:solidFill>
              </a:rPr>
              <a:t> are inline &lt;tagname attribute=””&gt;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Pages are separated into two components: </a:t>
            </a:r>
            <a:r>
              <a:rPr b="1" i="1" lang="en-GB">
                <a:solidFill>
                  <a:schemeClr val="dk1"/>
                </a:solidFill>
              </a:rPr>
              <a:t>&lt;head&gt;</a:t>
            </a:r>
            <a:r>
              <a:rPr lang="en-GB">
                <a:solidFill>
                  <a:schemeClr val="dk1"/>
                </a:solidFill>
              </a:rPr>
              <a:t> and </a:t>
            </a:r>
            <a:r>
              <a:rPr b="1" i="1" lang="en-GB">
                <a:solidFill>
                  <a:schemeClr val="dk1"/>
                </a:solidFill>
              </a:rPr>
              <a:t>&lt;body&gt;</a:t>
            </a:r>
            <a:endParaRPr b="1" i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Important </a:t>
            </a:r>
            <a:r>
              <a:rPr lang="en-GB"/>
              <a:t>HTML tags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175" y="1073625"/>
            <a:ext cx="7867650" cy="37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Important HTML tags</a:t>
            </a:r>
            <a:endParaRPr/>
          </a:p>
        </p:txBody>
      </p:sp>
      <p:graphicFrame>
        <p:nvGraphicFramePr>
          <p:cNvPr id="96" name="Google Shape;96;p19"/>
          <p:cNvGraphicFramePr/>
          <p:nvPr/>
        </p:nvGraphicFramePr>
        <p:xfrm>
          <a:off x="952500" y="10901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{2EBF9AAD-7F47-408A-BF50-CDB5F3EDF334}</a:tableStyleId>
              </a:tblPr>
              <a:tblGrid>
                <a:gridCol w="1800875"/>
                <a:gridCol w="5438125"/>
              </a:tblGrid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&lt;html&gt;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Opening tag of the document.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6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&lt;head&gt;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The container for metadata - data about data.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Not visible, 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machine parsable.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6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&lt;title&gt;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Text that appears on the tab or window heading area, used in SERP.  Only 1 per page.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6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&lt;meta /&gt;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D</a:t>
                      </a:r>
                      <a:r>
                        <a:rPr lang="en-GB"/>
                        <a:t>efines metadata about an HTML document e.g. Author, </a:t>
                      </a:r>
                      <a:r>
                        <a:rPr lang="en-GB"/>
                        <a:t>Description</a:t>
                      </a:r>
                      <a:r>
                        <a:rPr lang="en-GB"/>
                        <a:t>, Date Created, etc.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&lt;body&gt;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The container for </a:t>
                      </a:r>
                      <a:r>
                        <a:rPr lang="en-GB"/>
                        <a:t>v</a:t>
                      </a:r>
                      <a:r>
                        <a:rPr lang="en-GB"/>
                        <a:t>isible page content.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&lt;h1&gt; &lt;h2&gt; &lt;h3&gt;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Headings </a:t>
                      </a:r>
                      <a:r>
                        <a:rPr lang="en-GB"/>
                        <a:t>in decreasing importance &amp; size.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&lt;p&gt;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Paragraphs of text.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24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&lt;img /&gt;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Embedded images, photos, </a:t>
                      </a:r>
                      <a:r>
                        <a:rPr lang="en-GB">
                          <a:solidFill>
                            <a:schemeClr val="dk1"/>
                          </a:solidFill>
                        </a:rPr>
                        <a:t>illustrations, etc.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ctrTitle"/>
          </p:nvPr>
        </p:nvSpPr>
        <p:spPr>
          <a:xfrm>
            <a:off x="311700" y="744575"/>
            <a:ext cx="8520600" cy="120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500"/>
              <a:t>Activity 1</a:t>
            </a:r>
            <a:endParaRPr sz="8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994"/>
              <a:t>10 minutes</a:t>
            </a:r>
            <a:endParaRPr b="1" i="1" sz="1994"/>
          </a:p>
        </p:txBody>
      </p:sp>
      <p:sp>
        <p:nvSpPr>
          <p:cNvPr id="102" name="Google Shape;102;p20"/>
          <p:cNvSpPr txBox="1"/>
          <p:nvPr>
            <p:ph idx="1" type="subTitle"/>
          </p:nvPr>
        </p:nvSpPr>
        <p:spPr>
          <a:xfrm>
            <a:off x="311700" y="2019475"/>
            <a:ext cx="8520600" cy="31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Create a web page with the following: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>
                <a:solidFill>
                  <a:schemeClr val="dk1"/>
                </a:solidFill>
              </a:rPr>
              <a:t>Title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>
                <a:solidFill>
                  <a:schemeClr val="dk1"/>
                </a:solidFill>
              </a:rPr>
              <a:t>Description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>
                <a:solidFill>
                  <a:schemeClr val="dk1"/>
                </a:solidFill>
              </a:rPr>
              <a:t>Heading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>
                <a:solidFill>
                  <a:schemeClr val="dk1"/>
                </a:solidFill>
              </a:rPr>
              <a:t>Introductory paragraph(s)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GB" sz="2400">
                <a:solidFill>
                  <a:schemeClr val="dk1"/>
                </a:solidFill>
              </a:rPr>
              <a:t>Photograph of the school</a:t>
            </a:r>
            <a:br>
              <a:rPr lang="en-GB" sz="2400">
                <a:solidFill>
                  <a:schemeClr val="dk1"/>
                </a:solidFill>
              </a:rPr>
            </a:br>
            <a:r>
              <a:rPr lang="en-GB" sz="1800">
                <a:solidFill>
                  <a:schemeClr val="dk1"/>
                </a:solidFill>
              </a:rPr>
              <a:t>You can d</a:t>
            </a:r>
            <a:r>
              <a:rPr lang="en-GB" sz="1800">
                <a:solidFill>
                  <a:schemeClr val="dk1"/>
                </a:solidFill>
              </a:rPr>
              <a:t>ownload school.jpg from Teams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Insert your HTML code into Microsoft Teams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9DAF8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Activity 1 - Review</a:t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 rotWithShape="1">
          <a:blip r:embed="rId3">
            <a:alphaModFix/>
          </a:blip>
          <a:srcRect b="12288" l="0" r="0" t="0"/>
          <a:stretch/>
        </p:blipFill>
        <p:spPr>
          <a:xfrm>
            <a:off x="94125" y="2767425"/>
            <a:ext cx="8955750" cy="230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2500" y="76200"/>
            <a:ext cx="4705301" cy="30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